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9" r:id="rId1"/>
  </p:sldMasterIdLst>
  <p:sldIdLst>
    <p:sldId id="259" r:id="rId2"/>
    <p:sldId id="257" r:id="rId3"/>
    <p:sldId id="258" r:id="rId4"/>
  </p:sldIdLst>
  <p:sldSz cx="7559675" cy="10691813"/>
  <p:notesSz cx="7559675" cy="10691813"/>
  <p:defaultTextStyle>
    <a:defPPr>
      <a:defRPr lang="fr-FR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3561"/>
    <a:srgbClr val="545454"/>
    <a:srgbClr val="DC9FAE"/>
    <a:srgbClr val="A7C916"/>
    <a:srgbClr val="3C3C3B"/>
    <a:srgbClr val="7B9F1F"/>
    <a:srgbClr val="494949"/>
    <a:srgbClr val="608931"/>
    <a:srgbClr val="CCD387"/>
    <a:srgbClr val="9C9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87"/>
    <p:restoredTop sz="94803"/>
  </p:normalViewPr>
  <p:slideViewPr>
    <p:cSldViewPr snapToGrid="0" snapToObjects="1">
      <p:cViewPr varScale="1">
        <p:scale>
          <a:sx n="75" d="100"/>
          <a:sy n="75" d="100"/>
        </p:scale>
        <p:origin x="3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EE948A75-2F5C-0543-B25B-DEE9AFD9D1B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779837" y="3627119"/>
            <a:ext cx="3697606" cy="579056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545454"/>
                </a:solidFill>
              </a:defRPr>
            </a:lvl1pPr>
          </a:lstStyle>
          <a:p>
            <a:r>
              <a:rPr lang="fr-FR" dirty="0"/>
              <a:t>IMAGE DU PRODUIT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3CCACC67-0955-3F40-AFC9-3C94FC1E1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3350" y="2773361"/>
            <a:ext cx="7313613" cy="52832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marR="0" indent="0" algn="ctr" defTabSz="986912" rtl="0" eaLnBrk="1" fontAlgn="auto" latinLnBrk="0" hangingPunct="1">
              <a:lnSpc>
                <a:spcPct val="90000"/>
              </a:lnSpc>
              <a:spcBef>
                <a:spcPts val="107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b="1" cap="all" baseline="0" smtClean="0">
                <a:solidFill>
                  <a:schemeClr val="bg1"/>
                </a:solidFill>
              </a:defRPr>
            </a:lvl1pPr>
          </a:lstStyle>
          <a:p>
            <a:pPr marL="0" marR="0" lvl="0" indent="0" algn="l" defTabSz="986912" rtl="0" eaLnBrk="1" fontAlgn="auto" latinLnBrk="0" hangingPunct="1">
              <a:lnSpc>
                <a:spcPct val="90000"/>
              </a:lnSpc>
              <a:spcBef>
                <a:spcPts val="107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3200" b="1" dirty="0">
                <a:solidFill>
                  <a:schemeClr val="bg1"/>
                </a:solidFill>
                <a:latin typeface="+mj-lt"/>
              </a:rPr>
              <a:t>DESCRIPTION COURTE DU PRODUIT</a:t>
            </a:r>
          </a:p>
        </p:txBody>
      </p:sp>
      <p:sp>
        <p:nvSpPr>
          <p:cNvPr id="16" name="Titre 15">
            <a:extLst>
              <a:ext uri="{FF2B5EF4-FFF2-40B4-BE49-F238E27FC236}">
                <a16:creationId xmlns:a16="http://schemas.microsoft.com/office/drawing/2014/main" id="{E469FB04-BAA8-A443-9242-1D521487B4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" y="609600"/>
            <a:ext cx="7313613" cy="15544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5500" b="0" cap="all" baseline="0">
                <a:solidFill>
                  <a:schemeClr val="bg1"/>
                </a:solidFill>
              </a:defRPr>
            </a:lvl1pPr>
          </a:lstStyle>
          <a:p>
            <a:pPr algn="ctr"/>
            <a:r>
              <a:rPr lang="fr-FR" sz="4800" b="1" dirty="0">
                <a:solidFill>
                  <a:schemeClr val="bg1"/>
                </a:solidFill>
                <a:latin typeface="+mj-lt"/>
              </a:rPr>
              <a:t>NOM DU PRODUIT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0C5C44E-458A-AA4B-AA5B-538776C99571}"/>
              </a:ext>
            </a:extLst>
          </p:cNvPr>
          <p:cNvSpPr txBox="1"/>
          <p:nvPr userDrawn="1"/>
        </p:nvSpPr>
        <p:spPr>
          <a:xfrm>
            <a:off x="1553954" y="4214450"/>
            <a:ext cx="2054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600" b="1" dirty="0">
                <a:solidFill>
                  <a:schemeClr val="bg1"/>
                </a:solidFill>
              </a:rPr>
              <a:t>€</a:t>
            </a:r>
          </a:p>
        </p:txBody>
      </p:sp>
      <p:sp>
        <p:nvSpPr>
          <p:cNvPr id="11" name="Espace réservé du texte 17">
            <a:extLst>
              <a:ext uri="{FF2B5EF4-FFF2-40B4-BE49-F238E27FC236}">
                <a16:creationId xmlns:a16="http://schemas.microsoft.com/office/drawing/2014/main" id="{27438715-A86D-134D-BAB2-2F7C5D4828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5459" y="4385630"/>
            <a:ext cx="2054840" cy="1817464"/>
          </a:xfrm>
          <a:prstGeom prst="rect">
            <a:avLst/>
          </a:prstGeom>
        </p:spPr>
        <p:txBody>
          <a:bodyPr anchor="ctr" anchorCtr="0"/>
          <a:lstStyle>
            <a:lvl1pPr marL="0" marR="0" indent="0" algn="ctr" defTabSz="1395935" rtl="0" eaLnBrk="1" fontAlgn="auto" latinLnBrk="0" hangingPunct="1">
              <a:lnSpc>
                <a:spcPct val="90000"/>
              </a:lnSpc>
              <a:spcBef>
                <a:spcPts val="152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7680" spc="-304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1395935" rtl="0" eaLnBrk="1" fontAlgn="auto" latinLnBrk="0" hangingPunct="1">
              <a:lnSpc>
                <a:spcPct val="90000"/>
              </a:lnSpc>
              <a:spcBef>
                <a:spcPts val="152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3577" b="1" spc="-2829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20B6F583-135A-FE45-9931-113683D45B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51562" y="5611273"/>
            <a:ext cx="1322893" cy="36704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99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5C0AC9-0795-684A-82A4-688BA1909A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3350" y="9732964"/>
            <a:ext cx="5430838" cy="836611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LES OFFRES DU MOIS</a:t>
            </a:r>
          </a:p>
        </p:txBody>
      </p:sp>
      <p:sp>
        <p:nvSpPr>
          <p:cNvPr id="18" name="Espace réservé du texte 23">
            <a:extLst>
              <a:ext uri="{FF2B5EF4-FFF2-40B4-BE49-F238E27FC236}">
                <a16:creationId xmlns:a16="http://schemas.microsoft.com/office/drawing/2014/main" id="{67E56B66-AE1F-344F-AB5E-8132D03739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5460" y="7598044"/>
            <a:ext cx="3227637" cy="170219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100">
                <a:solidFill>
                  <a:srgbClr val="545454"/>
                </a:solidFill>
              </a:defRPr>
            </a:lvl1pPr>
          </a:lstStyle>
          <a:p>
            <a:pPr lvl="0"/>
            <a:r>
              <a:rPr lang="fr-FR" dirty="0"/>
              <a:t>Numéro CIP du produit</a:t>
            </a:r>
          </a:p>
        </p:txBody>
      </p:sp>
      <p:sp>
        <p:nvSpPr>
          <p:cNvPr id="19" name="Espace réservé du texte 23">
            <a:extLst>
              <a:ext uri="{FF2B5EF4-FFF2-40B4-BE49-F238E27FC236}">
                <a16:creationId xmlns:a16="http://schemas.microsoft.com/office/drawing/2014/main" id="{AD5C8F88-7E32-8547-A53C-DD6CD2F255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5459" y="7752492"/>
            <a:ext cx="3227637" cy="170219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100">
                <a:solidFill>
                  <a:srgbClr val="545454"/>
                </a:solidFill>
              </a:defRPr>
            </a:lvl1pPr>
          </a:lstStyle>
          <a:p>
            <a:pPr lvl="0"/>
            <a:r>
              <a:rPr lang="fr-FR" dirty="0"/>
              <a:t>Prix au L/Kg du produit</a:t>
            </a:r>
          </a:p>
        </p:txBody>
      </p:sp>
      <p:sp>
        <p:nvSpPr>
          <p:cNvPr id="20" name="Espace réservé pour une image  10">
            <a:extLst>
              <a:ext uri="{FF2B5EF4-FFF2-40B4-BE49-F238E27FC236}">
                <a16:creationId xmlns:a16="http://schemas.microsoft.com/office/drawing/2014/main" id="{24A1D09C-5BB4-4244-929C-7C0140D10DA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8545" y="9620806"/>
            <a:ext cx="1766603" cy="1060926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ctr">
              <a:buNone/>
              <a:defRPr b="1">
                <a:solidFill>
                  <a:srgbClr val="545454"/>
                </a:solidFill>
              </a:defRPr>
            </a:lvl1pPr>
          </a:lstStyle>
          <a:p>
            <a:r>
              <a:rPr lang="fr-FR" dirty="0"/>
              <a:t>LOGO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E4C9D0-6967-514D-B3BE-CBF942E3D04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459" y="6751253"/>
            <a:ext cx="3227638" cy="677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 anchorCtr="0"/>
          <a:lstStyle>
            <a:lvl1pPr marL="0" indent="0">
              <a:buNone/>
              <a:defRPr sz="3200" b="1" strike="sngStrike">
                <a:solidFill>
                  <a:srgbClr val="BA3561"/>
                </a:solidFill>
              </a:defRPr>
            </a:lvl1pPr>
          </a:lstStyle>
          <a:p>
            <a:pPr lvl="0"/>
            <a:r>
              <a:rPr lang="fr-FR" dirty="0"/>
              <a:t>PRIX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B409A7B7-B1BD-2E43-97F0-7E4FACC1326C}"/>
              </a:ext>
            </a:extLst>
          </p:cNvPr>
          <p:cNvSpPr/>
          <p:nvPr userDrawn="1"/>
        </p:nvSpPr>
        <p:spPr>
          <a:xfrm>
            <a:off x="-274451" y="-288411"/>
            <a:ext cx="8108576" cy="11268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Cadre 21">
            <a:extLst>
              <a:ext uri="{FF2B5EF4-FFF2-40B4-BE49-F238E27FC236}">
                <a16:creationId xmlns:a16="http://schemas.microsoft.com/office/drawing/2014/main" id="{1DF54359-0FE7-2740-9FF2-27D6BA9C67B1}"/>
              </a:ext>
            </a:extLst>
          </p:cNvPr>
          <p:cNvSpPr/>
          <p:nvPr userDrawn="1"/>
        </p:nvSpPr>
        <p:spPr>
          <a:xfrm>
            <a:off x="-146119" y="-170311"/>
            <a:ext cx="7851913" cy="11032434"/>
          </a:xfrm>
          <a:prstGeom prst="frame">
            <a:avLst/>
          </a:prstGeom>
          <a:solidFill>
            <a:schemeClr val="tx1">
              <a:lumMod val="85000"/>
              <a:lumOff val="15000"/>
            </a:schemeClr>
          </a:solidFill>
          <a:ln w="152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23" name="Image 22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683DF230-537E-BD4E-83B5-2DA2B1AFB4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875" y="1910556"/>
            <a:ext cx="4876800" cy="6870700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4A2B177F-5E3B-8E47-943F-C73464EB84B8}"/>
              </a:ext>
            </a:extLst>
          </p:cNvPr>
          <p:cNvSpPr txBox="1"/>
          <p:nvPr userDrawn="1"/>
        </p:nvSpPr>
        <p:spPr>
          <a:xfrm>
            <a:off x="0" y="182219"/>
            <a:ext cx="75596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bg1"/>
                </a:solidFill>
                <a:latin typeface="Helvetica" pitchFamily="2" charset="0"/>
              </a:rPr>
              <a:t>TUTORIEL</a:t>
            </a:r>
          </a:p>
        </p:txBody>
      </p:sp>
      <p:pic>
        <p:nvPicPr>
          <p:cNvPr id="25" name="Image 2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403F6A49-A437-A844-8878-BFF42C3880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814" y="10063248"/>
            <a:ext cx="1838045" cy="532838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7F1A37DF-EC8F-FA43-AEBE-9AE5719CD9EA}"/>
              </a:ext>
            </a:extLst>
          </p:cNvPr>
          <p:cNvSpPr txBox="1"/>
          <p:nvPr userDrawn="1"/>
        </p:nvSpPr>
        <p:spPr>
          <a:xfrm>
            <a:off x="787352" y="974386"/>
            <a:ext cx="5984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A7C916"/>
                </a:solidFill>
                <a:latin typeface="Helvetica" pitchFamily="2" charset="0"/>
              </a:rPr>
              <a:t>CONSEILS D’UTILISATION DE L’AFFICHE PROMOTION PRODUIT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4680F194-D385-3046-94A1-92F7929CAF87}"/>
              </a:ext>
            </a:extLst>
          </p:cNvPr>
          <p:cNvCxnSpPr/>
          <p:nvPr userDrawn="1"/>
        </p:nvCxnSpPr>
        <p:spPr>
          <a:xfrm>
            <a:off x="2272553" y="2823882"/>
            <a:ext cx="779929" cy="0"/>
          </a:xfrm>
          <a:prstGeom prst="straightConnector1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93C0C359-67ED-6F4B-BBA0-A69C42074556}"/>
              </a:ext>
            </a:extLst>
          </p:cNvPr>
          <p:cNvCxnSpPr/>
          <p:nvPr userDrawn="1"/>
        </p:nvCxnSpPr>
        <p:spPr>
          <a:xfrm>
            <a:off x="2272552" y="3877235"/>
            <a:ext cx="779929" cy="0"/>
          </a:xfrm>
          <a:prstGeom prst="straightConnector1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93717894-6260-4D47-BDAD-44716703F077}"/>
              </a:ext>
            </a:extLst>
          </p:cNvPr>
          <p:cNvCxnSpPr/>
          <p:nvPr userDrawn="1"/>
        </p:nvCxnSpPr>
        <p:spPr>
          <a:xfrm>
            <a:off x="2292910" y="5319383"/>
            <a:ext cx="779929" cy="0"/>
          </a:xfrm>
          <a:prstGeom prst="straightConnector1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FBEADC1B-730B-A744-9DEB-9967553B477E}"/>
              </a:ext>
            </a:extLst>
          </p:cNvPr>
          <p:cNvCxnSpPr/>
          <p:nvPr userDrawn="1"/>
        </p:nvCxnSpPr>
        <p:spPr>
          <a:xfrm>
            <a:off x="2292910" y="6453418"/>
            <a:ext cx="779929" cy="0"/>
          </a:xfrm>
          <a:prstGeom prst="straightConnector1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en angle 30">
            <a:extLst>
              <a:ext uri="{FF2B5EF4-FFF2-40B4-BE49-F238E27FC236}">
                <a16:creationId xmlns:a16="http://schemas.microsoft.com/office/drawing/2014/main" id="{BB356801-5F1B-2242-B255-04B4D7565493}"/>
              </a:ext>
            </a:extLst>
          </p:cNvPr>
          <p:cNvCxnSpPr/>
          <p:nvPr userDrawn="1"/>
        </p:nvCxnSpPr>
        <p:spPr>
          <a:xfrm flipV="1">
            <a:off x="2292910" y="6104965"/>
            <a:ext cx="3771714" cy="954741"/>
          </a:xfrm>
          <a:prstGeom prst="bentConnector3">
            <a:avLst>
              <a:gd name="adj1" fmla="val 86009"/>
            </a:avLst>
          </a:prstGeom>
          <a:ln w="508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DD4364FE-8842-1042-9031-0588E01AA6A2}"/>
              </a:ext>
            </a:extLst>
          </p:cNvPr>
          <p:cNvSpPr txBox="1"/>
          <p:nvPr userDrawn="1"/>
        </p:nvSpPr>
        <p:spPr>
          <a:xfrm>
            <a:off x="780115" y="2693093"/>
            <a:ext cx="1902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Entrer le nom </a:t>
            </a:r>
          </a:p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du produit</a:t>
            </a:r>
          </a:p>
          <a:p>
            <a:pPr algn="l"/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Ex. XEMOSE HUILE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46DE129-22E7-1240-A49B-532861BBBB14}"/>
              </a:ext>
            </a:extLst>
          </p:cNvPr>
          <p:cNvSpPr txBox="1"/>
          <p:nvPr userDrawn="1"/>
        </p:nvSpPr>
        <p:spPr>
          <a:xfrm>
            <a:off x="780115" y="3728471"/>
            <a:ext cx="1902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Entrer la </a:t>
            </a:r>
          </a:p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description </a:t>
            </a:r>
          </a:p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du produit</a:t>
            </a:r>
          </a:p>
          <a:p>
            <a:pPr algn="l"/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Ex. HUILE LAVANTE &amp; APAISANTE 500 ML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C601DC4-563C-D643-8A07-14A3841EDCC0}"/>
              </a:ext>
            </a:extLst>
          </p:cNvPr>
          <p:cNvSpPr txBox="1"/>
          <p:nvPr userDrawn="1"/>
        </p:nvSpPr>
        <p:spPr>
          <a:xfrm>
            <a:off x="780115" y="5186731"/>
            <a:ext cx="1902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Entrer le prix du </a:t>
            </a:r>
          </a:p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produit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8F5BDD-D460-3449-821D-F7A67B59616A}"/>
              </a:ext>
            </a:extLst>
          </p:cNvPr>
          <p:cNvSpPr txBox="1"/>
          <p:nvPr userDrawn="1"/>
        </p:nvSpPr>
        <p:spPr>
          <a:xfrm>
            <a:off x="780115" y="6324608"/>
            <a:ext cx="1902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Entrer le numéro</a:t>
            </a:r>
          </a:p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CIP et le prix au L/Kg du produit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CA4798A-F800-7D48-8A47-53CD4B6016E5}"/>
              </a:ext>
            </a:extLst>
          </p:cNvPr>
          <p:cNvSpPr txBox="1"/>
          <p:nvPr userDrawn="1"/>
        </p:nvSpPr>
        <p:spPr>
          <a:xfrm>
            <a:off x="774512" y="6950711"/>
            <a:ext cx="1926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Intégrer l’image du produit 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rPr>
              <a:t>en cliquant sur le logo indiqué par la flèche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3CD2D27-9405-F64B-B8C3-123D33934760}"/>
              </a:ext>
            </a:extLst>
          </p:cNvPr>
          <p:cNvSpPr txBox="1"/>
          <p:nvPr userDrawn="1"/>
        </p:nvSpPr>
        <p:spPr>
          <a:xfrm>
            <a:off x="774512" y="9068309"/>
            <a:ext cx="601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A7C916"/>
                </a:solidFill>
                <a:latin typeface="Helvetica" pitchFamily="2" charset="0"/>
              </a:rPr>
              <a:t>Dans la diapositive suivante, nous expliquons comment gérer une photo mal intégrée</a:t>
            </a:r>
          </a:p>
        </p:txBody>
      </p:sp>
    </p:spTree>
    <p:extLst>
      <p:ext uri="{BB962C8B-B14F-4D97-AF65-F5344CB8AC3E}">
        <p14:creationId xmlns:p14="http://schemas.microsoft.com/office/powerpoint/2010/main" val="10230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96757E8-0E30-E14E-B656-24953F3D42BD}"/>
              </a:ext>
            </a:extLst>
          </p:cNvPr>
          <p:cNvSpPr/>
          <p:nvPr userDrawn="1"/>
        </p:nvSpPr>
        <p:spPr>
          <a:xfrm>
            <a:off x="-274451" y="-288411"/>
            <a:ext cx="8108576" cy="11268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7BA94070-491B-C348-BFC7-4B2F5C13F4A0}"/>
              </a:ext>
            </a:extLst>
          </p:cNvPr>
          <p:cNvGrpSpPr/>
          <p:nvPr userDrawn="1"/>
        </p:nvGrpSpPr>
        <p:grpSpPr>
          <a:xfrm>
            <a:off x="-146120" y="-170311"/>
            <a:ext cx="7851915" cy="11032434"/>
            <a:chOff x="-146121" y="-170311"/>
            <a:chExt cx="7851915" cy="11032434"/>
          </a:xfrm>
        </p:grpSpPr>
        <p:sp>
          <p:nvSpPr>
            <p:cNvPr id="25" name="Cadre 24">
              <a:extLst>
                <a:ext uri="{FF2B5EF4-FFF2-40B4-BE49-F238E27FC236}">
                  <a16:creationId xmlns:a16="http://schemas.microsoft.com/office/drawing/2014/main" id="{E967040D-5369-B946-8918-FD9805A67EAB}"/>
                </a:ext>
              </a:extLst>
            </p:cNvPr>
            <p:cNvSpPr/>
            <p:nvPr userDrawn="1"/>
          </p:nvSpPr>
          <p:spPr>
            <a:xfrm>
              <a:off x="-146119" y="-170311"/>
              <a:ext cx="7851913" cy="11032434"/>
            </a:xfrm>
            <a:prstGeom prst="frame">
              <a:avLst/>
            </a:prstGeom>
            <a:solidFill>
              <a:schemeClr val="tx1">
                <a:lumMod val="85000"/>
                <a:lumOff val="15000"/>
              </a:schemeClr>
            </a:solidFill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E953AC52-13E5-9142-896C-93E31EF2988C}"/>
                </a:ext>
              </a:extLst>
            </p:cNvPr>
            <p:cNvSpPr txBox="1"/>
            <p:nvPr userDrawn="1"/>
          </p:nvSpPr>
          <p:spPr>
            <a:xfrm>
              <a:off x="787351" y="905269"/>
              <a:ext cx="598497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rgbClr val="A7C916"/>
                  </a:solidFill>
                  <a:latin typeface="Helvetica" pitchFamily="2" charset="0"/>
                </a:rPr>
                <a:t>CONSEILS POUR INTÉGRER UNE PHOTO SUR VOTRE AFFICHE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F543432C-6582-AA43-B365-56440C6BCC81}"/>
                </a:ext>
              </a:extLst>
            </p:cNvPr>
            <p:cNvSpPr txBox="1"/>
            <p:nvPr userDrawn="1"/>
          </p:nvSpPr>
          <p:spPr>
            <a:xfrm>
              <a:off x="2956743" y="6574089"/>
              <a:ext cx="3815579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Les règles de base pour avoir une bonne photo :</a:t>
              </a:r>
            </a:p>
            <a:p>
              <a:pPr marL="171450" indent="-171450" algn="l">
                <a:buFontTx/>
                <a:buChar char="-"/>
              </a:pPr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Choisir </a:t>
              </a:r>
              <a:r>
                <a:rPr lang="fr-F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une photo sur fond blanc </a:t>
              </a:r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(ou détourée, cette option n’est vraiment pas nécessaire car l’arrière plan de l’affiche est blanc)</a:t>
              </a:r>
            </a:p>
            <a:p>
              <a:pPr marL="171450" indent="-171450" algn="l">
                <a:buFontTx/>
                <a:buChar char="-"/>
              </a:pPr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Avoir une </a:t>
              </a:r>
              <a:r>
                <a:rPr lang="fr-F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bonne résolution d’image</a:t>
              </a:r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. Soit à minima, par exemple : 1000 x 800 (pour une photo rectangulaire)</a:t>
              </a:r>
            </a:p>
          </p:txBody>
        </p:sp>
        <p:pic>
          <p:nvPicPr>
            <p:cNvPr id="28" name="Image 27" descr="Une image contenant capture d’écran, téléphone&#10;&#10;Description générée automatiquement">
              <a:extLst>
                <a:ext uri="{FF2B5EF4-FFF2-40B4-BE49-F238E27FC236}">
                  <a16:creationId xmlns:a16="http://schemas.microsoft.com/office/drawing/2014/main" id="{0EE81269-0C88-7C43-A899-DE310A2888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488489"/>
              <a:ext cx="2860816" cy="4040996"/>
            </a:xfrm>
            <a:prstGeom prst="rect">
              <a:avLst/>
            </a:prstGeom>
          </p:spPr>
        </p:pic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BD534155-735E-2D47-BBC4-BC7E54BC1F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57653" y="2488489"/>
              <a:ext cx="2902022" cy="3347535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7F6B963A-A797-2A43-9394-7E52A2CC85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216" y="6574089"/>
              <a:ext cx="2855537" cy="4040996"/>
            </a:xfrm>
            <a:prstGeom prst="rect">
              <a:avLst/>
            </a:prstGeom>
          </p:spPr>
        </p:pic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647A38EA-C0C5-6641-92A5-1C228EC7ECB5}"/>
                </a:ext>
              </a:extLst>
            </p:cNvPr>
            <p:cNvSpPr/>
            <p:nvPr userDrawn="1"/>
          </p:nvSpPr>
          <p:spPr>
            <a:xfrm>
              <a:off x="-146119" y="2097226"/>
              <a:ext cx="1304365" cy="1304365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Multiplication 31">
              <a:extLst>
                <a:ext uri="{FF2B5EF4-FFF2-40B4-BE49-F238E27FC236}">
                  <a16:creationId xmlns:a16="http://schemas.microsoft.com/office/drawing/2014/main" id="{D6BD9A0D-34C7-D143-A8FF-A39DD45D6656}"/>
                </a:ext>
              </a:extLst>
            </p:cNvPr>
            <p:cNvSpPr/>
            <p:nvPr userDrawn="1"/>
          </p:nvSpPr>
          <p:spPr>
            <a:xfrm>
              <a:off x="95927" y="2348592"/>
              <a:ext cx="820271" cy="801631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A3590573-9489-2442-9087-16CFAEF042B3}"/>
                </a:ext>
              </a:extLst>
            </p:cNvPr>
            <p:cNvSpPr/>
            <p:nvPr userDrawn="1"/>
          </p:nvSpPr>
          <p:spPr>
            <a:xfrm>
              <a:off x="-146121" y="6235018"/>
              <a:ext cx="1304365" cy="1304365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Graphique 33" descr="Coche">
              <a:extLst>
                <a:ext uri="{FF2B5EF4-FFF2-40B4-BE49-F238E27FC236}">
                  <a16:creationId xmlns:a16="http://schemas.microsoft.com/office/drawing/2014/main" id="{0E017570-376A-A44C-AA1C-281D29B97E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659" y="6430000"/>
              <a:ext cx="914400" cy="914400"/>
            </a:xfrm>
            <a:prstGeom prst="rect">
              <a:avLst/>
            </a:prstGeom>
          </p:spPr>
        </p:pic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B5BC0B1D-DBE0-D348-9D7C-79BCCF2FF03F}"/>
                </a:ext>
              </a:extLst>
            </p:cNvPr>
            <p:cNvSpPr txBox="1"/>
            <p:nvPr userDrawn="1"/>
          </p:nvSpPr>
          <p:spPr>
            <a:xfrm>
              <a:off x="1058151" y="1687580"/>
              <a:ext cx="542279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Suivant l’image que vous aurez choisie, il se peut que celle-ci soit mal intégrée comme c’est le cas de l’exemple ci-dessous. </a:t>
              </a:r>
            </a:p>
            <a:p>
              <a:pPr algn="just"/>
              <a:r>
                <a:rPr lang="fr-F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Voici donc les étapes à suivre :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16321DBD-35BF-5846-8CDB-C8906D2FF7D6}"/>
                </a:ext>
              </a:extLst>
            </p:cNvPr>
            <p:cNvSpPr txBox="1"/>
            <p:nvPr userDrawn="1"/>
          </p:nvSpPr>
          <p:spPr>
            <a:xfrm>
              <a:off x="2956743" y="2503892"/>
              <a:ext cx="1554791" cy="36625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l">
                <a:spcAft>
                  <a:spcPts val="300"/>
                </a:spcAft>
                <a:buAutoNum type="arabicParenR"/>
              </a:pPr>
              <a:r>
                <a:rPr lang="fr-FR" sz="1400" b="1" dirty="0">
                  <a:solidFill>
                    <a:srgbClr val="A7C916"/>
                  </a:solidFill>
                  <a:latin typeface="Helvetica" pitchFamily="2" charset="0"/>
                </a:rPr>
                <a:t>Cliquer sur l’image</a:t>
              </a:r>
            </a:p>
            <a:p>
              <a:pPr marL="228600" indent="-228600" algn="l">
                <a:spcAft>
                  <a:spcPts val="300"/>
                </a:spcAft>
                <a:buAutoNum type="arabicParenR"/>
              </a:pPr>
              <a:r>
                <a:rPr lang="fr-FR" sz="1400" b="1" dirty="0">
                  <a:solidFill>
                    <a:srgbClr val="A7C916"/>
                  </a:solidFill>
                  <a:latin typeface="Helvetica" pitchFamily="2" charset="0"/>
                </a:rPr>
                <a:t>Cliquer sur « Format de la forme » de la barre de menu ci-dessus</a:t>
              </a:r>
            </a:p>
            <a:p>
              <a:pPr marL="228600" indent="-228600" algn="l">
                <a:spcAft>
                  <a:spcPts val="300"/>
                </a:spcAft>
                <a:buAutoNum type="arabicParenR"/>
              </a:pPr>
              <a:r>
                <a:rPr lang="fr-FR" sz="1400" b="1" dirty="0">
                  <a:solidFill>
                    <a:srgbClr val="A7C916"/>
                  </a:solidFill>
                  <a:latin typeface="Helvetica" pitchFamily="2" charset="0"/>
                </a:rPr>
                <a:t>Cliquer sur « rogner » du sous-menu </a:t>
              </a:r>
            </a:p>
            <a:p>
              <a:pPr marL="228600" indent="-228600" algn="l">
                <a:spcAft>
                  <a:spcPts val="300"/>
                </a:spcAft>
                <a:buAutoNum type="arabicParenR"/>
              </a:pPr>
              <a:r>
                <a:rPr lang="fr-FR" sz="1400" b="1" dirty="0">
                  <a:solidFill>
                    <a:srgbClr val="A7C916"/>
                  </a:solidFill>
                  <a:latin typeface="Helvetica" pitchFamily="2" charset="0"/>
                </a:rPr>
                <a:t>Réajuster la photo comme ci-contre</a:t>
              </a:r>
            </a:p>
            <a:p>
              <a:pPr marL="0" indent="0" algn="l">
                <a:buNone/>
              </a:pPr>
              <a:endPara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2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2787A9DE-EA34-2C43-8492-AAE7B631FE0F}"/>
                </a:ext>
              </a:extLst>
            </p:cNvPr>
            <p:cNvSpPr txBox="1"/>
            <p:nvPr userDrawn="1"/>
          </p:nvSpPr>
          <p:spPr>
            <a:xfrm>
              <a:off x="2956743" y="8680473"/>
              <a:ext cx="3720504" cy="1169551"/>
            </a:xfrm>
            <a:prstGeom prst="rect">
              <a:avLst/>
            </a:prstGeom>
            <a:noFill/>
            <a:ln>
              <a:solidFill>
                <a:srgbClr val="A7C916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Vous avez toujours des difficultés à intégrer vos images ?</a:t>
              </a:r>
            </a:p>
            <a:p>
              <a:pPr algn="l"/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N’hésitez pas à contacter Caducée et, joindre directement Mme COUTY Fanny au </a:t>
              </a:r>
            </a:p>
            <a:p>
              <a:pPr algn="l"/>
              <a:r>
                <a:rPr lang="fr-F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+33 6 25 65 77 15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D461ABF-AC53-6846-B68A-2FAFC4B64828}"/>
                </a:ext>
              </a:extLst>
            </p:cNvPr>
            <p:cNvSpPr/>
            <p:nvPr userDrawn="1"/>
          </p:nvSpPr>
          <p:spPr>
            <a:xfrm>
              <a:off x="2956743" y="5904823"/>
              <a:ext cx="381557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l">
                <a:buNone/>
              </a:pPr>
              <a:r>
                <a:rPr lang="fr-FR" sz="1400" b="1" dirty="0">
                  <a:solidFill>
                    <a:srgbClr val="A7C916"/>
                  </a:solidFill>
                  <a:latin typeface="Helvetica" pitchFamily="2" charset="0"/>
                </a:rPr>
                <a:t>5) Redimensionner pour que la photo entre parfaitement dans le cadre. </a:t>
              </a:r>
            </a:p>
          </p:txBody>
        </p: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5A9D73AD-2851-B346-8CF7-BD6C5BC9EE0D}"/>
              </a:ext>
            </a:extLst>
          </p:cNvPr>
          <p:cNvSpPr txBox="1"/>
          <p:nvPr userDrawn="1"/>
        </p:nvSpPr>
        <p:spPr>
          <a:xfrm>
            <a:off x="0" y="182219"/>
            <a:ext cx="75596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bg1"/>
                </a:solidFill>
                <a:latin typeface="Helvetica" pitchFamily="2" charset="0"/>
              </a:rPr>
              <a:t>TUTORIEL</a:t>
            </a:r>
          </a:p>
        </p:txBody>
      </p:sp>
      <p:pic>
        <p:nvPicPr>
          <p:cNvPr id="40" name="Image 39" descr="Une image contenant dessin&#10;&#10;Description générée automatiquement">
            <a:extLst>
              <a:ext uri="{FF2B5EF4-FFF2-40B4-BE49-F238E27FC236}">
                <a16:creationId xmlns:a16="http://schemas.microsoft.com/office/drawing/2014/main" id="{AE550299-1326-4545-B502-38C92DA4FB8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973" y="10082247"/>
            <a:ext cx="1838045" cy="53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27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2">
            <a:extLst>
              <a:ext uri="{FF2B5EF4-FFF2-40B4-BE49-F238E27FC236}">
                <a16:creationId xmlns:a16="http://schemas.microsoft.com/office/drawing/2014/main" id="{D8FA7E21-A21C-8C47-8FD5-E5D094E709F7}"/>
              </a:ext>
            </a:extLst>
          </p:cNvPr>
          <p:cNvSpPr/>
          <p:nvPr userDrawn="1"/>
        </p:nvSpPr>
        <p:spPr>
          <a:xfrm>
            <a:off x="0" y="9571936"/>
            <a:ext cx="7559278" cy="1119617"/>
          </a:xfrm>
          <a:prstGeom prst="rect">
            <a:avLst/>
          </a:prstGeom>
          <a:solidFill>
            <a:srgbClr val="545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5944BBE-2D9C-7046-ABC3-D5E0A59BA090}"/>
              </a:ext>
            </a:extLst>
          </p:cNvPr>
          <p:cNvSpPr/>
          <p:nvPr userDrawn="1"/>
        </p:nvSpPr>
        <p:spPr>
          <a:xfrm>
            <a:off x="0" y="-1"/>
            <a:ext cx="7559675" cy="3456000"/>
          </a:xfrm>
          <a:prstGeom prst="rect">
            <a:avLst/>
          </a:prstGeom>
          <a:solidFill>
            <a:srgbClr val="BA35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5" dirty="0"/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A02550C6-DC0D-774A-ADF5-2764953F7E2D}"/>
              </a:ext>
            </a:extLst>
          </p:cNvPr>
          <p:cNvCxnSpPr>
            <a:cxnSpLocks/>
          </p:cNvCxnSpPr>
          <p:nvPr userDrawn="1"/>
        </p:nvCxnSpPr>
        <p:spPr>
          <a:xfrm>
            <a:off x="0" y="83082"/>
            <a:ext cx="5773218" cy="0"/>
          </a:xfrm>
          <a:prstGeom prst="line">
            <a:avLst/>
          </a:prstGeom>
          <a:ln w="889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FE7D874-1816-0042-9B74-81D920AAF3D6}"/>
              </a:ext>
            </a:extLst>
          </p:cNvPr>
          <p:cNvCxnSpPr>
            <a:cxnSpLocks/>
          </p:cNvCxnSpPr>
          <p:nvPr userDrawn="1"/>
        </p:nvCxnSpPr>
        <p:spPr>
          <a:xfrm>
            <a:off x="2399275" y="594160"/>
            <a:ext cx="5160400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441FF22-718E-1041-A3A3-D55397534965}"/>
              </a:ext>
            </a:extLst>
          </p:cNvPr>
          <p:cNvCxnSpPr>
            <a:cxnSpLocks/>
          </p:cNvCxnSpPr>
          <p:nvPr userDrawn="1"/>
        </p:nvCxnSpPr>
        <p:spPr>
          <a:xfrm>
            <a:off x="3550880" y="2652899"/>
            <a:ext cx="4008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4AC3D892-C1F1-6C4C-ADCF-40C2412993F3}"/>
              </a:ext>
            </a:extLst>
          </p:cNvPr>
          <p:cNvCxnSpPr>
            <a:cxnSpLocks/>
          </p:cNvCxnSpPr>
          <p:nvPr userDrawn="1"/>
        </p:nvCxnSpPr>
        <p:spPr>
          <a:xfrm>
            <a:off x="0" y="2228140"/>
            <a:ext cx="2295862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9000C633-FDD6-2840-87E4-5C1E57BEA163}"/>
              </a:ext>
            </a:extLst>
          </p:cNvPr>
          <p:cNvCxnSpPr>
            <a:cxnSpLocks/>
          </p:cNvCxnSpPr>
          <p:nvPr userDrawn="1"/>
        </p:nvCxnSpPr>
        <p:spPr>
          <a:xfrm>
            <a:off x="6831457" y="91872"/>
            <a:ext cx="72821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3F49709-C297-4C4F-B25C-3FC1B8240499}"/>
              </a:ext>
            </a:extLst>
          </p:cNvPr>
          <p:cNvSpPr/>
          <p:nvPr userDrawn="1"/>
        </p:nvSpPr>
        <p:spPr>
          <a:xfrm>
            <a:off x="0" y="2655447"/>
            <a:ext cx="7559675" cy="809109"/>
          </a:xfrm>
          <a:prstGeom prst="rect">
            <a:avLst/>
          </a:prstGeom>
          <a:solidFill>
            <a:srgbClr val="DC9F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5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C04A654-F4D2-1E40-803A-099354178500}"/>
              </a:ext>
            </a:extLst>
          </p:cNvPr>
          <p:cNvSpPr/>
          <p:nvPr userDrawn="1"/>
        </p:nvSpPr>
        <p:spPr>
          <a:xfrm>
            <a:off x="0" y="0"/>
            <a:ext cx="7559675" cy="10691813"/>
          </a:xfrm>
          <a:prstGeom prst="rect">
            <a:avLst/>
          </a:prstGeom>
          <a:noFill/>
          <a:ln w="63500">
            <a:solidFill>
              <a:srgbClr val="5454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5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DD6729-8E93-1B4E-B415-5E9175928CEB}"/>
              </a:ext>
            </a:extLst>
          </p:cNvPr>
          <p:cNvSpPr/>
          <p:nvPr userDrawn="1"/>
        </p:nvSpPr>
        <p:spPr>
          <a:xfrm rot="5400000">
            <a:off x="666433" y="3431689"/>
            <a:ext cx="2736000" cy="3420000"/>
          </a:xfrm>
          <a:prstGeom prst="rect">
            <a:avLst/>
          </a:prstGeom>
          <a:solidFill>
            <a:srgbClr val="545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4F1082E-B18E-C84D-84AE-4A50863A80BB}"/>
              </a:ext>
            </a:extLst>
          </p:cNvPr>
          <p:cNvCxnSpPr/>
          <p:nvPr userDrawn="1"/>
        </p:nvCxnSpPr>
        <p:spPr>
          <a:xfrm>
            <a:off x="159934" y="6215605"/>
            <a:ext cx="0" cy="486137"/>
          </a:xfrm>
          <a:prstGeom prst="line">
            <a:avLst/>
          </a:prstGeom>
          <a:ln w="63500">
            <a:solidFill>
              <a:srgbClr val="BA35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1CDC7493-3415-C34D-80BD-DD88065EA60B}"/>
              </a:ext>
            </a:extLst>
          </p:cNvPr>
          <p:cNvCxnSpPr>
            <a:cxnSpLocks/>
          </p:cNvCxnSpPr>
          <p:nvPr userDrawn="1"/>
        </p:nvCxnSpPr>
        <p:spPr>
          <a:xfrm flipH="1">
            <a:off x="121410" y="6701742"/>
            <a:ext cx="3429470" cy="0"/>
          </a:xfrm>
          <a:prstGeom prst="line">
            <a:avLst/>
          </a:prstGeom>
          <a:ln w="63500">
            <a:solidFill>
              <a:srgbClr val="BA35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0B6C57EC-17BD-B145-8E1F-1512CCA4BFAD}"/>
              </a:ext>
            </a:extLst>
          </p:cNvPr>
          <p:cNvSpPr txBox="1"/>
          <p:nvPr userDrawn="1"/>
        </p:nvSpPr>
        <p:spPr>
          <a:xfrm>
            <a:off x="121410" y="8456552"/>
            <a:ext cx="3623023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fr-FR" sz="1800" spc="0" dirty="0">
                <a:solidFill>
                  <a:srgbClr val="494949"/>
                </a:solidFill>
                <a:latin typeface="+mn-lt"/>
              </a:rPr>
              <a:t>Offre valable dans la</a:t>
            </a:r>
          </a:p>
          <a:p>
            <a:r>
              <a:rPr lang="fr-FR" sz="1800" spc="0" dirty="0">
                <a:solidFill>
                  <a:srgbClr val="494949"/>
                </a:solidFill>
                <a:latin typeface="+mn-lt"/>
              </a:rPr>
              <a:t>limite des stocks</a:t>
            </a:r>
          </a:p>
          <a:p>
            <a:r>
              <a:rPr lang="fr-FR" sz="1800" spc="0" dirty="0">
                <a:solidFill>
                  <a:srgbClr val="494949"/>
                </a:solidFill>
                <a:latin typeface="+mn-lt"/>
              </a:rPr>
              <a:t>disponibles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4" r:id="rId2"/>
    <p:sldLayoutId id="2147483745" r:id="rId3"/>
  </p:sldLayoutIdLst>
  <p:txStyles>
    <p:titleStyle>
      <a:lvl1pPr algn="l" defTabSz="986912" rtl="0" eaLnBrk="1" latinLnBrk="0" hangingPunct="1">
        <a:lnSpc>
          <a:spcPct val="90000"/>
        </a:lnSpc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728" indent="-246728" algn="l" defTabSz="986912" rtl="0" eaLnBrk="1" latinLnBrk="0" hangingPunct="1">
        <a:lnSpc>
          <a:spcPct val="90000"/>
        </a:lnSpc>
        <a:spcBef>
          <a:spcPts val="107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1pPr>
      <a:lvl2pPr marL="74018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59EF4DC3-CDAF-994A-A3B2-13DFDAF0C3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4CDC69-D9FE-5B49-A251-6372F744A9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057A2D3-D7B7-1244-A6DE-DD4F9A32A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91EC00-FFB6-5F4F-B0C5-FE7617C825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410E611-F91F-DD4A-B90D-85B3F23421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D852211-4DE6-6B4E-9396-B283F167D89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1399442-22A3-7840-9E3A-602CB6E6BE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E090716-8B86-BF45-BC27-FE97E5F146E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CB84AD94-EB18-B340-830C-4E34DDA10C0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188076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635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509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aun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3146</TotalTime>
  <Words>0</Words>
  <Application>Microsoft Macintosh PowerPoint</Application>
  <PresentationFormat>Personnalisé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Helvetica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Conseil Caducée</cp:lastModifiedBy>
  <cp:revision>106</cp:revision>
  <cp:lastPrinted>2019-07-18T09:42:54Z</cp:lastPrinted>
  <dcterms:modified xsi:type="dcterms:W3CDTF">2020-03-03T15:34:11Z</dcterms:modified>
</cp:coreProperties>
</file>